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539C4F-D5E8-42B3-ADFD-FB18F7C8EC8C}" type="datetimeFigureOut">
              <a:rPr lang="hr-HR" smtClean="0"/>
              <a:pPr/>
              <a:t>20.11.2012.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0DB985-EE8B-4696-9AB4-6079FE17C50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6172200" cy="1894362"/>
          </a:xfrm>
        </p:spPr>
        <p:txBody>
          <a:bodyPr/>
          <a:lstStyle/>
          <a:p>
            <a:pPr algn="ctr"/>
            <a:r>
              <a:rPr lang="hr-HR" sz="3600" dirty="0" smtClean="0"/>
              <a:t>OSTALE OVISNOSTI</a:t>
            </a:r>
            <a:br>
              <a:rPr lang="hr-HR" sz="3600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67744" y="2204864"/>
            <a:ext cx="6172200" cy="1656184"/>
          </a:xfrm>
        </p:spPr>
        <p:txBody>
          <a:bodyPr>
            <a:noAutofit/>
          </a:bodyPr>
          <a:lstStyle/>
          <a:p>
            <a:r>
              <a:rPr lang="hr-HR" sz="2000" dirty="0" smtClean="0"/>
              <a:t>- Ovisnost o kockanju i igrama na sreću</a:t>
            </a:r>
            <a:br>
              <a:rPr lang="hr-HR" sz="2000" dirty="0" smtClean="0"/>
            </a:br>
            <a:r>
              <a:rPr lang="hr-HR" sz="2000" dirty="0" smtClean="0"/>
              <a:t>- Ovisnost o računalu i </a:t>
            </a:r>
            <a:r>
              <a:rPr lang="hr-HR" sz="2000" dirty="0" err="1" smtClean="0"/>
              <a:t>internetu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Ovisnost o videoigrama</a:t>
            </a:r>
            <a:br>
              <a:rPr lang="hr-HR" sz="2000" dirty="0" smtClean="0"/>
            </a:br>
            <a:r>
              <a:rPr lang="hr-HR" sz="2000" dirty="0" smtClean="0"/>
              <a:t>- Ovisnost o kupovini</a:t>
            </a:r>
            <a:br>
              <a:rPr lang="hr-HR" sz="2000" dirty="0" smtClean="0"/>
            </a:br>
            <a:r>
              <a:rPr lang="hr-HR" sz="2000" dirty="0" smtClean="0"/>
              <a:t>- Ovisnost o lijekovima</a:t>
            </a:r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941">
            <a:off x="5351363" y="3618698"/>
            <a:ext cx="3349436" cy="1860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688">
            <a:off x="1813740" y="4235642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81" y="4805085"/>
            <a:ext cx="2286008" cy="1440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2848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Ovisnost o Lijekovima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vi-VN" dirty="0"/>
              <a:t>Osim mehaničkih ozljeda (udaraca,ozljeda leđne moždine i dr.) i bolesti, živčani sustav može se oštetiti i kemijskim sredstvima.</a:t>
            </a:r>
          </a:p>
          <a:p>
            <a:r>
              <a:rPr lang="vi-VN" dirty="0"/>
              <a:t>Bol što ga osjećamo u bolesnom organu znak je upozorenja da je u tom organu došlo do poremećenosti,ozljede,bolesti. Želimo da bolovi što prije nestanu. Sredstva za ublažavanje bolova, za smirenje i sl. djeluju na živčana vlakna koja provode osjećaj boli do središta u mozgu i bol se ne osjeća. Osim tjelesnih bolova, postoje i duševne boli i teškoće.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4581128"/>
            <a:ext cx="2408237" cy="1811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144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hr-HR" dirty="0"/>
              <a:t>Mnogi ljudi svoje svakodnevne brige, probleme,opterećenja,nezadovoljstva rješavaju uzimanjem sredstava za umirenje, tableta za spavanje, posežu za alkoholnim pićima ili </a:t>
            </a:r>
            <a:r>
              <a:rPr lang="hr-HR" dirty="0" smtClean="0"/>
              <a:t>drugim sredstvima-drogama</a:t>
            </a:r>
            <a:r>
              <a:rPr lang="hr-HR" dirty="0"/>
              <a:t>.</a:t>
            </a:r>
          </a:p>
          <a:p>
            <a:r>
              <a:rPr lang="hr-HR" dirty="0"/>
              <a:t>Lijekovi za ublažavanje bolova, za umirenje, opuštanje te sredstva za poticanje organizama na veće napore djeluju na liječnički recept, najčešće u obliku </a:t>
            </a:r>
            <a:r>
              <a:rPr lang="hr-HR" dirty="0" smtClean="0"/>
              <a:t>tableta.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735">
            <a:off x="4716016" y="3861048"/>
            <a:ext cx="3456384" cy="230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531">
            <a:off x="539552" y="4209326"/>
            <a:ext cx="2835399" cy="2165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9814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52934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Ovisnost o Kockanju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Ovisnost o igrama na sreću, ovisnost o kockanju, </a:t>
            </a:r>
            <a:r>
              <a:rPr lang="hr-HR" dirty="0" smtClean="0"/>
              <a:t>patološko </a:t>
            </a:r>
            <a:r>
              <a:rPr lang="hr-HR" dirty="0"/>
              <a:t>kockanje ili </a:t>
            </a:r>
            <a:r>
              <a:rPr lang="hr-HR" dirty="0" err="1" smtClean="0"/>
              <a:t>ludopatija</a:t>
            </a:r>
            <a:r>
              <a:rPr lang="hr-HR" dirty="0" smtClean="0"/>
              <a:t> </a:t>
            </a:r>
            <a:r>
              <a:rPr lang="vi-VN" dirty="0"/>
              <a:t>označava nesposobnost pojedine ovisne osobe koje ne može odoljeti kockanju ili klađenju, čak i ako prijete ozbiljne posljedice u osobnom, obiteljskom ili poslovnom </a:t>
            </a:r>
            <a:r>
              <a:rPr lang="vi-VN" dirty="0" smtClean="0"/>
              <a:t>okruženju</a:t>
            </a:r>
            <a:endParaRPr lang="hr-HR" dirty="0" smtClean="0"/>
          </a:p>
          <a:p>
            <a:r>
              <a:rPr lang="vi-VN" dirty="0"/>
              <a:t>Muškarci su češće pogođeni nego </a:t>
            </a:r>
            <a:r>
              <a:rPr lang="vi-VN" dirty="0" smtClean="0"/>
              <a:t>žene</a:t>
            </a:r>
            <a:endParaRPr lang="hr-HR" dirty="0" smtClean="0"/>
          </a:p>
          <a:p>
            <a:endParaRPr lang="vi-VN" dirty="0" smtClean="0"/>
          </a:p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SIMPTOMI:</a:t>
            </a:r>
          </a:p>
          <a:p>
            <a:r>
              <a:rPr lang="vi-VN" dirty="0" smtClean="0"/>
              <a:t>Često </a:t>
            </a:r>
            <a:r>
              <a:rPr lang="vi-VN" dirty="0"/>
              <a:t>sudjelovanje u igrama, uz izraženo mentalno bavljenje ili razmišljanje glede pronalaska "uspješne tehnike ili načina prikupljanja novca – kao početni kapital".</a:t>
            </a:r>
          </a:p>
          <a:p>
            <a:r>
              <a:rPr lang="vi-VN" dirty="0"/>
              <a:t>Pokušaji odolijevanja napasti ne uspijeva u više navrata i prikriva se od "ostalih" (članova obitelji, prijatelji, starim znancima). Često nastaju ozbiljne financijske posljedice, i dovode do raskidanja međuljudskih odnosa.</a:t>
            </a:r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39682"/>
            <a:ext cx="2170113" cy="140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6231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6696744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LIJEČENJE:</a:t>
            </a:r>
          </a:p>
          <a:p>
            <a:r>
              <a:rPr lang="hr-HR" dirty="0" smtClean="0"/>
              <a:t>Terapija </a:t>
            </a:r>
            <a:r>
              <a:rPr lang="hr-HR" dirty="0"/>
              <a:t>zahtijeva pomoć psihoterapije (</a:t>
            </a:r>
            <a:r>
              <a:rPr lang="hr-HR" dirty="0" err="1"/>
              <a:t>multimodalnu</a:t>
            </a:r>
            <a:r>
              <a:rPr lang="hr-HR" dirty="0"/>
              <a:t> </a:t>
            </a:r>
            <a:r>
              <a:rPr lang="hr-HR" dirty="0" err="1"/>
              <a:t>psihoterapijiu</a:t>
            </a:r>
            <a:r>
              <a:rPr lang="hr-HR" dirty="0"/>
              <a:t>), kao i mjere za pomoć u rješavanju financijskih dugova. Preporučuje se sudjelovanje u grupama, na primjer, grupe "anonimnih kockara".</a:t>
            </a:r>
          </a:p>
          <a:p>
            <a:r>
              <a:rPr lang="hr-HR" dirty="0"/>
              <a:t>U Hrvatskoj se problematikom ovisnosti o igrama na sreću bavi Zajednica </a:t>
            </a:r>
            <a:r>
              <a:rPr lang="hr-HR" dirty="0" err="1"/>
              <a:t>Cenacolo</a:t>
            </a:r>
            <a:r>
              <a:rPr lang="hr-HR" dirty="0"/>
              <a:t> kroz program "Edukacije za život", koji za cilj ima cjelovitu izgradnju osobe u punini njene slobode, čime osoba postiže sposobnost odgovornog i uravnoteženog korištenja tehničkih dostignuća bez dodatnih neželjenih posljedica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519">
            <a:off x="1459725" y="5076728"/>
            <a:ext cx="1728192" cy="1732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347">
            <a:off x="4272718" y="5273280"/>
            <a:ext cx="3265165" cy="1338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757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Ovisnost o Računalu i Internetu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Ovisnost o </a:t>
            </a:r>
            <a:r>
              <a:rPr lang="hr-HR" dirty="0" err="1"/>
              <a:t>internetu</a:t>
            </a:r>
            <a:r>
              <a:rPr lang="hr-HR" dirty="0"/>
              <a:t> je jedan oblik ovisnosti o računalima i označava fenomen pretjeranog ili ekstremnog korištenja </a:t>
            </a:r>
            <a:r>
              <a:rPr lang="hr-HR" dirty="0" err="1"/>
              <a:t>interneta</a:t>
            </a:r>
            <a:r>
              <a:rPr lang="hr-HR" dirty="0"/>
              <a:t> u tolikoj mjeri da donosi opasnost po zdravlje</a:t>
            </a:r>
            <a:r>
              <a:rPr lang="hr-HR" dirty="0" smtClean="0"/>
              <a:t>.</a:t>
            </a:r>
          </a:p>
          <a:p>
            <a:r>
              <a:rPr lang="hr-HR" dirty="0"/>
              <a:t>Ta ovisnost još nije uvrštena u službenu psihijatrijsku klasifikaciju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397">
            <a:off x="1043608" y="4069482"/>
            <a:ext cx="2952328" cy="235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347">
            <a:off x="4644008" y="3603972"/>
            <a:ext cx="1718320" cy="1718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614">
            <a:off x="6732240" y="3637055"/>
            <a:ext cx="1901949" cy="1611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20698"/>
            <a:ext cx="1872208" cy="182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8723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467600" cy="635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SIMPTOMI:</a:t>
            </a:r>
          </a:p>
          <a:p>
            <a:r>
              <a:rPr lang="hr-HR" dirty="0" smtClean="0"/>
              <a:t>Ovisnici o </a:t>
            </a:r>
            <a:r>
              <a:rPr lang="hr-HR" dirty="0" err="1" smtClean="0"/>
              <a:t>internetu</a:t>
            </a:r>
            <a:r>
              <a:rPr lang="hr-HR" dirty="0" smtClean="0"/>
              <a:t> često zanemaruju svoje svakodnevne obveze i normalne navike života, previše vremena provode na </a:t>
            </a:r>
            <a:r>
              <a:rPr lang="hr-HR" dirty="0" err="1" smtClean="0"/>
              <a:t>internetu</a:t>
            </a:r>
            <a:r>
              <a:rPr lang="hr-HR" dirty="0" smtClean="0"/>
              <a:t> i sve je to nesvjesno i što je najgore, poriču ovisnost. Posebno osjetljive su osobe koje su sklone depresiji i </a:t>
            </a:r>
            <a:r>
              <a:rPr lang="hr-HR" dirty="0" err="1" smtClean="0"/>
              <a:t>samotnjaštvu</a:t>
            </a:r>
            <a:endParaRPr lang="hr-HR" dirty="0" smtClean="0"/>
          </a:p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LIJEČENJE:</a:t>
            </a:r>
          </a:p>
          <a:p>
            <a:r>
              <a:rPr lang="vi-VN" dirty="0"/>
              <a:t>Problematika terapije protiv te vrste ovisnosti je u tome što kompletna apstinencija nije moguća. Računala i drugi elektronički mediji su predmeti svakodnevnog života. Stoga se u terapiji pokušava učiti savjesno korištenje </a:t>
            </a:r>
            <a:r>
              <a:rPr lang="vi-VN" dirty="0" smtClean="0"/>
              <a:t>medija.</a:t>
            </a:r>
            <a:r>
              <a:rPr lang="hr-HR" dirty="0" smtClean="0"/>
              <a:t> </a:t>
            </a:r>
            <a:r>
              <a:rPr lang="vi-VN" dirty="0" smtClean="0"/>
              <a:t>U </a:t>
            </a:r>
            <a:r>
              <a:rPr lang="vi-VN" dirty="0"/>
              <a:t>terapiji ovisnosti o internetu uključuje se buđenje interesa za športske i druge aktivnosti u slobodno vrijeme.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14723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Ovisnost o Videoigrama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hr-HR" dirty="0"/>
              <a:t>Ovisnost o videoigrama smatra se kao oblik ovisnosti koju označava prinudno i pretjerano korištenje računala i video igara. Ponekad se bolest manifestira i kao dio prekomjernog korištenja </a:t>
            </a:r>
            <a:r>
              <a:rPr lang="hr-HR" dirty="0" err="1"/>
              <a:t>interneta</a:t>
            </a:r>
            <a:r>
              <a:rPr lang="hr-HR" dirty="0"/>
              <a:t>, koji se tada naziva ovisnost o Internetu. Mnoge kompjuterske igrice se igraju </a:t>
            </a:r>
            <a:r>
              <a:rPr lang="hr-HR" dirty="0" err="1" smtClean="0"/>
              <a:t>online</a:t>
            </a:r>
            <a:r>
              <a:rPr lang="hr-HR" dirty="0" smtClean="0"/>
              <a:t>.</a:t>
            </a:r>
          </a:p>
          <a:p>
            <a:r>
              <a:rPr lang="hr-HR" dirty="0"/>
              <a:t>U znanosti </a:t>
            </a:r>
            <a:r>
              <a:rPr lang="hr-HR" dirty="0" smtClean="0"/>
              <a:t>još </a:t>
            </a:r>
            <a:r>
              <a:rPr lang="hr-HR" dirty="0"/>
              <a:t>ne postoji jedinstven stav, je da li se prekomjerno korištenje </a:t>
            </a:r>
            <a:r>
              <a:rPr lang="hr-HR"/>
              <a:t>računalnih </a:t>
            </a:r>
            <a:r>
              <a:rPr lang="hr-HR" smtClean="0"/>
              <a:t>igara može </a:t>
            </a:r>
            <a:r>
              <a:rPr lang="hr-HR" dirty="0"/>
              <a:t>definirati kao bolest u smislu </a:t>
            </a:r>
            <a:r>
              <a:rPr lang="hr-HR" dirty="0" smtClean="0"/>
              <a:t>ovisnosti.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582">
            <a:off x="365258" y="4962555"/>
            <a:ext cx="2872661" cy="179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4866552"/>
            <a:ext cx="2484276" cy="1987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494">
            <a:off x="6427344" y="4941530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8603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552728"/>
          </a:xfrm>
        </p:spPr>
        <p:txBody>
          <a:bodyPr>
            <a:normAutofit lnSpcReduction="10000"/>
          </a:bodyPr>
          <a:lstStyle/>
          <a:p>
            <a:r>
              <a:rPr lang="vi-VN" dirty="0"/>
              <a:t>Iako ovisnost o kompjuterskim igricama nije navedena u međunarodno priznatim dijagnostičkim </a:t>
            </a:r>
            <a:r>
              <a:rPr lang="vi-VN" dirty="0" smtClean="0"/>
              <a:t>sustav</a:t>
            </a:r>
            <a:r>
              <a:rPr lang="hr-HR" dirty="0" smtClean="0"/>
              <a:t>ima</a:t>
            </a:r>
            <a:r>
              <a:rPr lang="vi-VN" dirty="0" smtClean="0"/>
              <a:t>, </a:t>
            </a:r>
            <a:r>
              <a:rPr lang="vi-VN" dirty="0"/>
              <a:t>pokazuje simptome slične kao i kod drugih psiholoških ovisnosti. Kao i ovisnost o kockanju može se klasificirati kao poremećaj kontrole impulsa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vi-VN" dirty="0"/>
              <a:t>U terapiji ovisnosti o internetu uključuje se buđenje interesa za sportske i druge aktivnosti u slobodno </a:t>
            </a:r>
            <a:r>
              <a:rPr lang="vi-VN" dirty="0" smtClean="0"/>
              <a:t>vrijeme.U </a:t>
            </a:r>
            <a:r>
              <a:rPr lang="vi-VN" dirty="0"/>
              <a:t>Hrvatskoj se problematikom ovisnosti o videoigricama i općenito o internetu bavi Zajednica Cenacolo kroz program "Edukacije za život", koji za cilj ima cjelovitu izgradnju osobe u punini njene slobode, čime osoba postiže sposobnost odgovornog i uravnoteženog korištenja tehničkih dostignuća bez dodatnih neželjenih posljedica. Program "Edukacije za život" sastoji se u upoznavanju sebe i vlastitih sposobnosti, razvijanju socijalnih vještina u stvarnosti a ne virtualnim putem te pronalaženju zadovoljstva u dinamizmu svakodnevnog života.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511827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Ovisnost o Kupovini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92500"/>
          </a:bodyPr>
          <a:lstStyle/>
          <a:p>
            <a:r>
              <a:rPr lang="vi-VN" dirty="0"/>
              <a:t>Vrlo često idu po trgovinama, a kad vide nešto što im se sviđa to jednostavno moraju kupiti. Osjećaj euforije zbog kupnje je vrlo visok, ali vrlo brzo splasne i zamijeni ga praznina, depresija ili anksioznost, naročito kad shvate da ih ono što su kupili nije učinilo ništa sretnijima i samo je povećalo dug na njihovoj kreditnoj kartici ili tekućem računu. Tih neugodnih osjećaja se pokušavaju riješiti novim odlaskom u kupnju i tako se stvara začarani krug iz kojeg mnogi ne mogu naći </a:t>
            </a:r>
            <a:r>
              <a:rPr lang="vi-VN" dirty="0" smtClean="0"/>
              <a:t>izlaz.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vi-VN" dirty="0"/>
              <a:t>Mnogim ljudima se događa da kupe nešto što im uopće ne treba ili da loše raspoloženje pokušavaju popraviti kupnjom nečega što im se sviđa ili ih veseli</a:t>
            </a:r>
            <a:r>
              <a:rPr lang="vi-VN" dirty="0" smtClean="0"/>
              <a:t>.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381250" cy="1365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2618234" cy="1354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1622673" cy="12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5307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hr-HR" dirty="0"/>
              <a:t>Ovisnika najlakše možemo prepoznati po tome što kupnja značajno ometa normalno odvijanje njegovog života. Takva osoba preokupirana je kupovanjem, napeta je kad ne kupuje, ima stalnu potrebu kupovati i često kupuje stvari koje nikad ne upotrijebi. To dovodi do velikih problema u svakodnevnom životu – osoba je stalno u dugovima, narušavaju se obiteljski i bračni odnosi, a često i oni na poslu. 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2" y="364502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2592288" cy="2036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3725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vrdi uvez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879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OSTALE OVISNOSTI  </vt:lpstr>
      <vt:lpstr>Ovisnost o Kockanju</vt:lpstr>
      <vt:lpstr>Slide 3</vt:lpstr>
      <vt:lpstr>Ovisnost o Računalu i Internetu</vt:lpstr>
      <vt:lpstr>Slide 5</vt:lpstr>
      <vt:lpstr>Ovisnost o Videoigrama</vt:lpstr>
      <vt:lpstr>Slide 7</vt:lpstr>
      <vt:lpstr>Ovisnost o Kupovini</vt:lpstr>
      <vt:lpstr>Slide 9</vt:lpstr>
      <vt:lpstr>Ovisnost o Lijekovima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OSTALE OVISNOSTI</dc:title>
  <dc:creator>Lugaric</dc:creator>
  <cp:lastModifiedBy>Elvira</cp:lastModifiedBy>
  <cp:revision>17</cp:revision>
  <dcterms:created xsi:type="dcterms:W3CDTF">2012-11-18T07:15:12Z</dcterms:created>
  <dcterms:modified xsi:type="dcterms:W3CDTF">2012-11-20T20:39:14Z</dcterms:modified>
</cp:coreProperties>
</file>